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sldIdLst>
    <p:sldId id="256" r:id="rId2"/>
    <p:sldId id="283" r:id="rId3"/>
    <p:sldId id="257" r:id="rId4"/>
    <p:sldId id="287" r:id="rId5"/>
    <p:sldId id="258" r:id="rId6"/>
    <p:sldId id="281" r:id="rId7"/>
    <p:sldId id="280" r:id="rId8"/>
    <p:sldId id="288" r:id="rId9"/>
    <p:sldId id="279" r:id="rId10"/>
    <p:sldId id="264" r:id="rId11"/>
    <p:sldId id="265" r:id="rId12"/>
    <p:sldId id="266" r:id="rId13"/>
    <p:sldId id="268" r:id="rId14"/>
    <p:sldId id="267" r:id="rId15"/>
    <p:sldId id="285" r:id="rId16"/>
    <p:sldId id="269" r:id="rId17"/>
    <p:sldId id="270" r:id="rId18"/>
    <p:sldId id="271" r:id="rId19"/>
    <p:sldId id="273" r:id="rId20"/>
    <p:sldId id="278" r:id="rId21"/>
    <p:sldId id="286" r:id="rId22"/>
    <p:sldId id="284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28" autoAdjust="0"/>
    <p:restoredTop sz="94264" autoAdjust="0"/>
  </p:normalViewPr>
  <p:slideViewPr>
    <p:cSldViewPr snapToGrid="0">
      <p:cViewPr varScale="1">
        <p:scale>
          <a:sx n="65" d="100"/>
          <a:sy n="65" d="100"/>
        </p:scale>
        <p:origin x="8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gif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C7909C-444F-4175-AB98-2EFB576E31A2}" type="datetimeFigureOut">
              <a:rPr lang="de-DE" smtClean="0"/>
              <a:t>21.05.2019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0BD0E-9443-447A-B3F9-59B0297E34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2715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5BC597-7DEC-48E4-BA3E-2620EE000E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15CE82-5D0C-40BE-80F8-AB6B13E08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BD15E8-F06F-4FC8-8475-087DE8AA3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4C24C-7FB7-42F7-B0AA-DF2982399B75}" type="datetime1">
              <a:rPr lang="de-DE" smtClean="0"/>
              <a:t>21.05.2019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16C970-2BF6-491C-9436-720EF2637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55E093-0327-4C95-B8BF-EB6051ADD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091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5F5D18-E726-49AE-B908-5C1DC958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E5A2D47-46E9-4F03-9C9B-E6CAB2A49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C21FE7-D5D4-4AEB-990E-2E4B722D7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C97B-A8D2-4214-899C-7D170932CC26}" type="datetime1">
              <a:rPr lang="de-DE" smtClean="0"/>
              <a:t>21.05.2019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FC0D72-24E9-45AF-9BED-EFA2DD70B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969B6F-3593-4DC5-858A-6209AF7AA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281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DDD574F-2921-4404-81C3-DB6B61E91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6E17F9B-7040-4FBB-B1D6-E4BADC99A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D84BF27-4617-4711-AB69-852A5683C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BC19-122B-4CDD-994D-F2833094EF2E}" type="datetime1">
              <a:rPr lang="de-DE" smtClean="0"/>
              <a:t>21.05.2019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312FD6-E6DD-41F1-A8F7-31728F9F4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F15FEDA-7863-4450-BCCC-0EDECDDF3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507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7952BB-8289-4D58-ADA1-32D1FBBF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D40865-BC5A-4138-B3B3-4033CEEBB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40A4F3-54DC-4A21-A799-DE5653C69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A3D06-359F-4774-96E8-73359AEAD067}" type="datetime1">
              <a:rPr lang="de-DE" smtClean="0"/>
              <a:t>21.05.2019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30EC01-6859-462C-AB60-67D43AC04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63D9E0-22CB-4559-A9A8-EB5CE7682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74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7667AD-8465-43AC-ACFF-AAA823879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CB812E-E722-4C7E-A2DA-98F2F4828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3E217D-2ED8-4F4F-9F55-E4311AC47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E15E1-8012-4F62-B9E1-17A6D4CC06DB}" type="datetime1">
              <a:rPr lang="de-DE" smtClean="0"/>
              <a:t>21.05.2019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2F04E4-3BE4-424C-9F25-61C668DA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76C209-2E5C-403A-865E-9318863C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803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CCA63E-9E22-4269-A0A8-F764FE456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6E23C5-5F15-488C-9005-F9BC84255C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DAFCD32-E1F7-4C4A-BC33-C879BDAA5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B0FA09E-84D1-4B77-85D0-B5C3E77C8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3CC8-E211-4813-B1F5-95B2CF5E89E4}" type="datetime1">
              <a:rPr lang="de-DE" smtClean="0"/>
              <a:t>21.05.2019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AD25A9A-B48A-4DB9-9AF2-8ABB7127A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58705B6-1087-4D29-9973-FB5A37AF6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351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8E87E8-CE90-4984-BDBE-D0E7111D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CF2B2B-CEC9-4B0E-8D95-F858DF90F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A22C89-9089-458A-B5B8-ADB8CFF69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B592752-13A5-44DB-A8CE-4B6BEFC5E0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1AED3C9-8D63-4D4F-8EAB-67B73248DD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88809D6-4A7F-47F1-BFCD-B7B5F091C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0EF45-DE02-4B4F-B45A-569FA5A55C3B}" type="datetime1">
              <a:rPr lang="de-DE" smtClean="0"/>
              <a:t>21.05.2019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9C25E5B-9323-4FC7-88AA-2D3AE2D02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22E4101-1568-44F5-859F-A8F838B00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208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6BF43B-8CA8-4ABD-B1F6-6E30720D6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47C6A9B-1A5E-4DF6-A9D0-FEAF6A2D7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062E5-C7B0-4BC9-BEB2-57F49C8C0697}" type="datetime1">
              <a:rPr lang="de-DE" smtClean="0"/>
              <a:t>21.05.2019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2C797F-3AE9-490C-B3D5-90A25395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D3DE4C9-473F-4FAC-8B77-BE25EC735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37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F73BE1E-EAF2-4FD8-9559-2E7952B43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438D1-7E45-4DFE-AEF6-28AAD350A8A6}" type="datetime1">
              <a:rPr lang="de-DE" smtClean="0"/>
              <a:t>21.05.2019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9587B6C-8B47-4E5A-B34B-CD7D01542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8869F9D-AEB0-422E-9686-C05DEC9DD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6241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C99441-8097-4C52-B4AB-2D28E9CE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297DA6-9D0B-46AC-8F34-76CBF7510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4FBAFAE-2108-414F-85A5-14BF6A8B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167FA8D-BFFB-43EB-BF20-C914BE875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11760-DA1C-401D-8BAE-12D988FAD043}" type="datetime1">
              <a:rPr lang="de-DE" smtClean="0"/>
              <a:t>21.05.2019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5E8EEA9-F898-49FB-9588-4EECB9A2F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E5E4A11-BF39-42D3-996A-FA9896D44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634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D8BCBC-520A-44BA-85EA-DAF3B2B87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FF16960-E490-4BF7-A61B-F6435402CD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9307146-74A6-4DDD-9187-7A71810D1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045113F-9CBE-48EB-AA54-B07B142AB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F807F-8B17-46C2-BCB5-191E93B8BA4C}" type="datetime1">
              <a:rPr lang="de-DE" smtClean="0"/>
              <a:t>21.05.2019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BC2F488-16C4-4BE2-8504-27A1875AD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087621-CCF8-4AB6-A71E-706CFEE65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256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3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9000"/>
                    </a14:imgEffect>
                    <a14:imgEffect>
                      <a14:colorTemperature colorTemp="7296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F933F57-66B0-455E-B034-3DA12C5C7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472133-A66F-490E-BA91-B0700F8BA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7F12BA-8B84-4D0F-AF53-E92B0705E4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4F030-1F1D-4163-9886-EA23F5B2F7E4}" type="datetime1">
              <a:rPr lang="de-DE" smtClean="0"/>
              <a:t>21.05.2019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AC7B912-2AF5-49E8-B4DB-0BC544BD0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0B9C91-762C-44FC-9346-6EB20742A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4987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5v5eBf2KwF8?feature=oembed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000"/>
                    </a14:imgEffect>
                    <a14:imgEffect>
                      <a14:colorTemperature colorTemp="7296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C114A1-F7DB-4C65-8673-5B98261E1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755" y="1122363"/>
            <a:ext cx="10746658" cy="2387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 Black" panose="020B0604020202020204" pitchFamily="34" charset="0"/>
                <a:ea typeface="DengXian Light" panose="020B0503020204020204" pitchFamily="2" charset="-122"/>
                <a:cs typeface="Cordia New" panose="020B0304020202020204" pitchFamily="34" charset="-34"/>
              </a:rPr>
              <a:t>Nichtlineare Modellierung in den </a:t>
            </a:r>
            <a:b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 Black" panose="020B0604020202020204" pitchFamily="34" charset="0"/>
                <a:ea typeface="DengXian Light" panose="020B0503020204020204" pitchFamily="2" charset="-122"/>
                <a:cs typeface="Cordia New" panose="020B0304020202020204" pitchFamily="34" charset="-34"/>
              </a:rPr>
            </a:b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 Black" panose="020B0604020202020204" pitchFamily="34" charset="0"/>
                <a:ea typeface="DengXian Light" panose="020B0503020204020204" pitchFamily="2" charset="-122"/>
                <a:cs typeface="Cordia New" panose="020B0304020202020204" pitchFamily="34" charset="-34"/>
              </a:rPr>
              <a:t>Naturwissenschaften: </a:t>
            </a:r>
            <a:br>
              <a:rPr lang="de-DE" b="1" dirty="0">
                <a:solidFill>
                  <a:schemeClr val="tx2">
                    <a:lumMod val="50000"/>
                  </a:schemeClr>
                </a:solidFill>
                <a:latin typeface="Source Sans Pro Black" panose="020B0604020202020204" pitchFamily="34" charset="0"/>
                <a:ea typeface="DengXian Light" panose="020B0503020204020204" pitchFamily="2" charset="-122"/>
                <a:cs typeface="Cordia New" panose="020B0304020202020204" pitchFamily="34" charset="-34"/>
              </a:rPr>
            </a:br>
            <a:r>
              <a:rPr lang="de-DE" sz="6700" b="1" dirty="0">
                <a:solidFill>
                  <a:schemeClr val="tx2">
                    <a:lumMod val="50000"/>
                  </a:schemeClr>
                </a:solidFill>
                <a:latin typeface="Source Sans Pro Black" panose="020B0604020202020204" pitchFamily="34" charset="0"/>
                <a:ea typeface="DengXian Light" panose="020B0503020204020204" pitchFamily="2" charset="-122"/>
                <a:cs typeface="Cordia New" panose="020B0304020202020204" pitchFamily="34" charset="-34"/>
              </a:rPr>
              <a:t>Dynamik von Energienetzen</a:t>
            </a:r>
            <a:endParaRPr lang="de-DE" b="1" dirty="0">
              <a:solidFill>
                <a:schemeClr val="tx2">
                  <a:lumMod val="50000"/>
                </a:schemeClr>
              </a:solidFill>
              <a:latin typeface="Source Sans Pro Black" panose="020B0604020202020204" pitchFamily="34" charset="0"/>
              <a:ea typeface="DengXian Light" panose="020B0503020204020204" pitchFamily="2" charset="-122"/>
              <a:cs typeface="Cordia New" panose="020B0304020202020204" pitchFamily="34" charset="-34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8893B6C-EA8D-4046-B3C6-DA72DFCF6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0413" y="3763963"/>
            <a:ext cx="9144000" cy="1655762"/>
          </a:xfrm>
          <a:noFill/>
        </p:spPr>
        <p:txBody>
          <a:bodyPr>
            <a:normAutofit/>
          </a:bodyPr>
          <a:lstStyle/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Interdisziplinäres Praktikum, WWU Münster, SoSe19</a:t>
            </a:r>
          </a:p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Theoretische Physik</a:t>
            </a:r>
          </a:p>
          <a:p>
            <a:pPr algn="r">
              <a:tabLst>
                <a:tab pos="7534275" algn="l"/>
              </a:tabLst>
            </a:pPr>
            <a:r>
              <a:rPr lang="sv-S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Dr. Svetlana Gurevich, Fenna Stegemerten</a:t>
            </a:r>
            <a:endParaRPr lang="de-DE" sz="2000" dirty="0">
              <a:solidFill>
                <a:schemeClr val="tx2">
                  <a:lumMod val="60000"/>
                  <a:lumOff val="40000"/>
                </a:schemeClr>
              </a:solidFill>
              <a:latin typeface="Source Sans Pr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548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B7CEAE-DD56-4997-9B8F-E20530610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1708"/>
            <a:ext cx="10515600" cy="1325563"/>
          </a:xfrm>
        </p:spPr>
        <p:txBody>
          <a:bodyPr/>
          <a:lstStyle/>
          <a:p>
            <a:r>
              <a:rPr lang="de-DE" dirty="0">
                <a:solidFill>
                  <a:schemeClr val="tx2">
                    <a:lumMod val="50000"/>
                  </a:schemeClr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Das Runge-Kutta-4 Verfahren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5A893DA-832B-4DBA-B8E4-C7140E514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07850" y="2596100"/>
                <a:ext cx="10515600" cy="4199985"/>
              </a:xfrm>
            </p:spPr>
            <p:txBody>
              <a:bodyPr>
                <a:normAutofit/>
              </a:bodyPr>
              <a:lstStyle/>
              <a:p>
                <a:r>
                  <a:rPr lang="de-DE" sz="3200" dirty="0"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Numerisches Verfahren zur Lösung einer DGL der Form   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de-DE" sz="3200" i="1">
                            <a:latin typeface="Cambria Math" panose="02040503050406030204" pitchFamily="18" charset="0"/>
                            <a:ea typeface="Source Sans Pro" panose="020B0503030403020204" pitchFamily="34" charset="0"/>
                          </a:rPr>
                        </m:ctrlPr>
                      </m:accPr>
                      <m:e>
                        <m:r>
                          <a:rPr lang="de-DE" sz="3200" i="1">
                            <a:latin typeface="Cambria Math" panose="02040503050406030204" pitchFamily="18" charset="0"/>
                            <a:ea typeface="Source Sans Pro" panose="020B0503030403020204" pitchFamily="34" charset="0"/>
                          </a:rPr>
                          <m:t>𝑥</m:t>
                        </m:r>
                      </m:e>
                    </m:acc>
                    <m:r>
                      <a:rPr lang="de-DE" sz="32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=</m:t>
                    </m:r>
                    <m:r>
                      <a:rPr lang="de-DE" sz="32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𝑓</m:t>
                    </m:r>
                    <m:r>
                      <a:rPr lang="de-DE" sz="32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(</m:t>
                    </m:r>
                    <m:r>
                      <a:rPr lang="de-DE" sz="32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𝑥</m:t>
                    </m:r>
                    <m:r>
                      <a:rPr lang="de-DE" sz="32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,</m:t>
                    </m:r>
                    <m:r>
                      <a:rPr lang="de-DE" sz="32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𝑡</m:t>
                    </m:r>
                    <m:r>
                      <a:rPr lang="de-DE" sz="32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)</m:t>
                    </m:r>
                  </m:oMath>
                </a14:m>
                <a:r>
                  <a:rPr lang="de-DE" sz="3200" dirty="0"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  mit</a:t>
                </a:r>
              </a:p>
              <a:p>
                <a:pPr lvl="1"/>
                <a:r>
                  <a:rPr lang="de-DE" sz="28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Anfangsbedingung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(</m:t>
                    </m:r>
                    <m:r>
                      <a:rPr lang="de-DE" sz="28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𝑥</m:t>
                    </m:r>
                    <m:r>
                      <a:rPr lang="de-DE" sz="2800" i="1" baseline="-25000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0</m:t>
                    </m:r>
                    <m:r>
                      <a:rPr lang="de-DE" sz="28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,</m:t>
                    </m:r>
                    <m:r>
                      <a:rPr lang="de-DE" sz="28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𝑡</m:t>
                    </m:r>
                    <m:r>
                      <a:rPr lang="de-DE" sz="2800" i="1" baseline="-25000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0</m:t>
                    </m:r>
                    <m:r>
                      <a:rPr lang="de-DE" sz="28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)</m:t>
                    </m:r>
                  </m:oMath>
                </a14:m>
                <a:endParaRPr lang="de-DE" sz="28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lvl="1"/>
                <a:r>
                  <a:rPr lang="de-DE" sz="28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Schrittweite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800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h</m:t>
                    </m:r>
                  </m:oMath>
                </a14:m>
                <a:endParaRPr lang="de-DE" sz="28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lvl="1"/>
                <a:r>
                  <a:rPr lang="de-DE" sz="28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Fehlerordnung in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𝒪</m:t>
                    </m:r>
                    <m:r>
                      <a:rPr lang="de-DE" sz="28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(</m:t>
                    </m:r>
                    <m:r>
                      <a:rPr lang="de-DE" sz="28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h</m:t>
                    </m:r>
                    <m:r>
                      <a:rPr lang="de-DE" sz="2800" i="1" baseline="30000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𝑛</m:t>
                    </m:r>
                    <m:r>
                      <a:rPr lang="de-DE" sz="2800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)</m:t>
                    </m:r>
                  </m:oMath>
                </a14:m>
                <a:endParaRPr lang="de-DE" sz="28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5A893DA-832B-4DBA-B8E4-C7140E514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07850" y="2596100"/>
                <a:ext cx="10515600" cy="4199985"/>
              </a:xfrm>
              <a:blipFill>
                <a:blip r:embed="rId2"/>
                <a:stretch>
                  <a:fillRect t="-304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A9E3EEC-A243-4E46-A241-BD919E446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10</a:t>
            </a:fld>
            <a:endParaRPr lang="de-DE"/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1B249BD9-EF41-4BF2-A828-54E369F36C52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</p:spTree>
    <p:extLst>
      <p:ext uri="{BB962C8B-B14F-4D97-AF65-F5344CB8AC3E}">
        <p14:creationId xmlns:p14="http://schemas.microsoft.com/office/powerpoint/2010/main" val="920980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10019488" y="315911"/>
            <a:ext cx="173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Runge-Kutta-4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982B8BF-E3F2-4772-B034-5607532B7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11</a:t>
            </a:fld>
            <a:endParaRPr lang="de-DE"/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41A2D3B1-89AB-4816-AE8B-2766F59EE84A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/>
              </p:cNvSpPr>
              <p:nvPr/>
            </p:nvSpPr>
            <p:spPr>
              <a:xfrm>
                <a:off x="731564" y="1172368"/>
                <a:ext cx="10515600" cy="45132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>
                  <a:buNone/>
                </a:pPr>
                <a:r>
                  <a:rPr lang="de-DE" sz="3200" dirty="0">
                    <a:solidFill>
                      <a:prstClr val="black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Wähle Ansatz:</a:t>
                </a:r>
                <a:endParaRPr lang="de-DE" sz="1600" dirty="0">
                  <a:solidFill>
                    <a:prstClr val="black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  <a:p>
                <a:pPr lvl="0"/>
                <a:endParaRPr lang="de-DE" dirty="0">
                  <a:solidFill>
                    <a:prstClr val="black"/>
                  </a:solidFill>
                  <a:latin typeface="Source Sans Pro Light" panose="020B0604020202020204" pitchFamily="34" charset="0"/>
                  <a:ea typeface="Source Sans Pro" panose="020B0503030403020204" pitchFamily="34" charset="0"/>
                </a:endParaRP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𝑛</m:t>
                          </m:r>
                          <m:r>
                            <a:rPr lang="de-DE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+1</m:t>
                          </m:r>
                        </m:sub>
                      </m:sSub>
                      <m:r>
                        <a:rPr lang="de-DE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Source Sans Pro" panose="020B0503030403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de-DE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𝑛</m:t>
                          </m:r>
                        </m:sub>
                      </m:sSub>
                      <m:r>
                        <a:rPr lang="de-DE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Source Sans Pro" panose="020B0503030403020204" pitchFamily="34" charset="0"/>
                        </a:rPr>
                        <m:t>+</m:t>
                      </m:r>
                      <m:r>
                        <a:rPr lang="de-DE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Source Sans Pro" panose="020B0503030403020204" pitchFamily="34" charset="0"/>
                        </a:rPr>
                        <m:t>h</m:t>
                      </m:r>
                      <m:r>
                        <a:rPr lang="de-DE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Source Sans Pro" panose="020B0503030403020204" pitchFamily="34" charset="0"/>
                        </a:rPr>
                        <m:t>⋅</m:t>
                      </m:r>
                      <m:nary>
                        <m:naryPr>
                          <m:chr m:val="∑"/>
                          <m:ctrlPr>
                            <a:rPr lang="de-DE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</m:ctrlPr>
                        </m:naryPr>
                        <m:sub>
                          <m:r>
                            <a:rPr lang="de-DE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𝑖</m:t>
                          </m:r>
                          <m:r>
                            <a:rPr lang="de-DE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=1</m:t>
                          </m:r>
                        </m:sub>
                        <m:sup>
                          <m:r>
                            <a:rPr lang="de-DE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𝑚</m:t>
                          </m:r>
                        </m:sup>
                        <m:e>
                          <m:sSub>
                            <m:sSubPr>
                              <m:ctrlPr>
                                <a:rPr lang="de-DE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de-DE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de-DE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de-DE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de-DE" dirty="0">
                  <a:solidFill>
                    <a:prstClr val="black"/>
                  </a:solidFill>
                  <a:latin typeface="Source Sans Pro Light" panose="020B0604020202020204" pitchFamily="34" charset="0"/>
                  <a:ea typeface="Source Sans Pro" panose="020B0503030403020204" pitchFamily="34" charset="0"/>
                </a:endParaRPr>
              </a:p>
              <a:p>
                <a:pPr marL="0" indent="0">
                  <a:buNone/>
                </a:pPr>
                <a:endParaRPr lang="de-DE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mit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𝑘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𝑖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𝑓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𝑛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+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h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 </m:t>
                        </m:r>
                        <m:nary>
                          <m:naryPr>
                            <m:chr m:val="∑"/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naryPr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𝑗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𝑖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−1</m:t>
                            </m:r>
                          </m:sup>
                          <m:e>
                            <m:sSub>
                              <m:sSub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  <a:ea typeface="Source Sans Pro Light" panose="020B0403030403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  <a:ea typeface="Source Sans Pro Light" panose="020B0403030403020204" pitchFamily="34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  <a:ea typeface="Source Sans Pro Light" panose="020B0403030403020204" pitchFamily="34" charset="0"/>
                                  </a:rPr>
                                  <m:t>𝑖𝑗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  <a:ea typeface="Source Sans Pro Light" panose="020B0403030403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  <a:ea typeface="Source Sans Pro Light" panose="020B0403030403020204" pitchFamily="34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  <a:ea typeface="Source Sans Pro Light" panose="020B0403030403020204" pitchFamily="34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𝑛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𝑖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h</m:t>
                        </m:r>
                      </m:e>
                    </m:d>
                  </m:oMath>
                </a14:m>
                <a:endParaRPr lang="de-DE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marL="0" indent="0">
                  <a:buNone/>
                </a:pPr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	</a:t>
                </a:r>
              </a:p>
              <a:p>
                <a:pPr marL="0" indent="0" algn="r">
                  <a:buNone/>
                </a:pPr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	Was ist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𝑐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𝑖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, 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𝛼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𝑖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, 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𝛽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𝑖𝑗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 </m:t>
                    </m:r>
                  </m:oMath>
                </a14:m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?</a:t>
                </a:r>
              </a:p>
            </p:txBody>
          </p:sp>
        </mc:Choice>
        <mc:Fallback xmlns="">
          <p:sp>
            <p:nvSpPr>
              <p:cNvPr id="8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564" y="1172368"/>
                <a:ext cx="10515600" cy="4513264"/>
              </a:xfrm>
              <a:prstGeom prst="rect">
                <a:avLst/>
              </a:prstGeom>
              <a:blipFill>
                <a:blip r:embed="rId2"/>
                <a:stretch>
                  <a:fillRect l="-1449" t="-2834" r="-121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7218838" y="1344056"/>
            <a:ext cx="4241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  </a:t>
            </a:r>
            <a:r>
              <a:rPr lang="de-DE" b="1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Stufe des Verfahrens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F0EB96CE-2941-48D5-A062-42C9D72ABC27}"/>
              </a:ext>
            </a:extLst>
          </p:cNvPr>
          <p:cNvCxnSpPr/>
          <p:nvPr/>
        </p:nvCxnSpPr>
        <p:spPr>
          <a:xfrm flipH="1">
            <a:off x="7026442" y="1713388"/>
            <a:ext cx="372979" cy="3560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657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10019488" y="315911"/>
            <a:ext cx="173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Runge-Kutta-4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07B27A6-7113-471C-9E28-26864D790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12</a:t>
            </a:fld>
            <a:endParaRPr lang="de-DE"/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C1039950-4172-40D8-BE0F-D01805246C70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/>
              </p:cNvSpPr>
              <p:nvPr/>
            </p:nvSpPr>
            <p:spPr>
              <a:xfrm>
                <a:off x="838200" y="2073816"/>
                <a:ext cx="10515600" cy="410314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Taylorentwicklung der Steigung zwischen zwei Funktionswerten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x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t</m:t>
                        </m:r>
                      </m:e>
                    </m:d>
                    <m:r>
                      <a:rPr lang="de-DE" b="0" i="0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 </m:t>
                    </m:r>
                  </m:oMath>
                </a14:m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und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x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de-DE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t</m:t>
                        </m:r>
                        <m:r>
                          <a:rPr lang="de-DE" b="0" i="0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h</m:t>
                        </m:r>
                      </m:e>
                    </m:d>
                  </m:oMath>
                </a14:m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bis Ordnung m</a:t>
                </a:r>
                <a:endParaRPr lang="de-DE" sz="20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endParaRPr lang="de-DE" sz="24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Koeffizientenvergleich mit Ansatz</a:t>
                </a:r>
                <a:endParaRPr lang="de-DE" sz="24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lvl="2"/>
                <a:endParaRPr lang="de-DE" sz="24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algn="r">
                  <a:buFont typeface="Wingdings" panose="05000000000000000000" pitchFamily="2" charset="2"/>
                  <a:buChar char="Ø"/>
                </a:pPr>
                <a:r>
                  <a:rPr lang="de-DE" dirty="0" err="1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Butcher</a:t>
                </a:r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-Tabellen</a:t>
                </a:r>
              </a:p>
            </p:txBody>
          </p:sp>
        </mc:Choice>
        <mc:Fallback xmlns="">
          <p:sp>
            <p:nvSpPr>
              <p:cNvPr id="8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073816"/>
                <a:ext cx="10515600" cy="4103147"/>
              </a:xfrm>
              <a:prstGeom prst="rect">
                <a:avLst/>
              </a:prstGeom>
              <a:blipFill>
                <a:blip r:embed="rId2"/>
                <a:stretch>
                  <a:fillRect l="-1043" t="-2526" r="-11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0641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FB30440C-9D7F-43F8-B917-64F02C1A74DF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  <p:pic>
        <p:nvPicPr>
          <p:cNvPr id="9" name="table">
            <a:extLst>
              <a:ext uri="{FF2B5EF4-FFF2-40B4-BE49-F238E27FC236}">
                <a16:creationId xmlns:a16="http://schemas.microsoft.com/office/drawing/2014/main" id="{0C0A78F9-03D2-4B19-BB8E-1CFA92957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222" y="1911605"/>
            <a:ext cx="3493310" cy="2428100"/>
          </a:xfrm>
          <a:prstGeom prst="rect">
            <a:avLst/>
          </a:prstGeom>
        </p:spPr>
      </p:pic>
      <p:pic>
        <p:nvPicPr>
          <p:cNvPr id="10" name="table">
            <a:extLst>
              <a:ext uri="{FF2B5EF4-FFF2-40B4-BE49-F238E27FC236}">
                <a16:creationId xmlns:a16="http://schemas.microsoft.com/office/drawing/2014/main" id="{03EAA765-1E39-475C-8247-9C5B0BAD0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467" y="1911605"/>
            <a:ext cx="3493310" cy="2428100"/>
          </a:xfrm>
          <a:prstGeom prst="rect">
            <a:avLst/>
          </a:prstGeom>
        </p:spPr>
      </p:pic>
      <p:sp>
        <p:nvSpPr>
          <p:cNvPr id="11" name="Textfeld 3">
            <a:extLst>
              <a:ext uri="{FF2B5EF4-FFF2-40B4-BE49-F238E27FC236}">
                <a16:creationId xmlns:a16="http://schemas.microsoft.com/office/drawing/2014/main" id="{103EFD82-B740-4CC0-ABE4-110B2269B6F5}"/>
              </a:ext>
            </a:extLst>
          </p:cNvPr>
          <p:cNvSpPr txBox="1"/>
          <p:nvPr/>
        </p:nvSpPr>
        <p:spPr>
          <a:xfrm>
            <a:off x="7954516" y="4484731"/>
            <a:ext cx="1272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4. Stufe</a:t>
            </a:r>
            <a:endParaRPr lang="de-DE" sz="2600" dirty="0"/>
          </a:p>
        </p:txBody>
      </p:sp>
    </p:spTree>
    <p:extLst>
      <p:ext uri="{BB962C8B-B14F-4D97-AF65-F5344CB8AC3E}">
        <p14:creationId xmlns:p14="http://schemas.microsoft.com/office/powerpoint/2010/main" val="2469952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917699"/>
                <a:ext cx="10515600" cy="4103147"/>
              </a:xfrm>
            </p:spPr>
            <p:txBody>
              <a:bodyPr>
                <a:normAutofit/>
              </a:bodyPr>
              <a:lstStyle/>
              <a:p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1. Ordnung: Eulerverfahren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+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1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𝑛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+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h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⋅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𝑓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(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𝑛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,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𝑡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𝑛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)</m:t>
                    </m:r>
                  </m:oMath>
                </a14:m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(Fehlerordnung: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𝒪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h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)</m:t>
                    </m:r>
                  </m:oMath>
                </a14:m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)</a:t>
                </a:r>
              </a:p>
              <a:p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2. Ordnung: </a:t>
                </a:r>
                <a:r>
                  <a:rPr lang="de-DE" dirty="0" err="1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Heunverfahren</a:t>
                </a:r>
                <a:endParaRPr lang="de-DE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+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1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𝑛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+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h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2</m:t>
                        </m:r>
                      </m:den>
                    </m:f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 [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𝑓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𝑛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+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𝑓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(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𝑛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+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h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⋅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𝑓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𝑛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, 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𝑓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𝑛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)]</m:t>
                    </m:r>
                  </m:oMath>
                </a14:m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(→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𝒪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h</m:t>
                    </m:r>
                    <m:r>
                      <a:rPr lang="de-DE" i="1" baseline="30000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2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)</m:t>
                    </m:r>
                  </m:oMath>
                </a14:m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)</a:t>
                </a:r>
              </a:p>
              <a:p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4. Ordnung: Runge-Kutta-4: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+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1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𝑛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+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h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6</m:t>
                        </m:r>
                      </m:den>
                    </m:f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⋅(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𝑘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1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+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2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𝑘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2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+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2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𝑘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3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+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𝑘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4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)</m:t>
                    </m:r>
                  </m:oMath>
                </a14:m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(→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𝒪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h</m:t>
                    </m:r>
                    <m:r>
                      <a:rPr lang="de-DE" i="1" baseline="30000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4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)</m:t>
                    </m:r>
                  </m:oMath>
                </a14:m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)</a:t>
                </a:r>
              </a:p>
              <a:p>
                <a:pPr lvl="1"/>
                <a:endParaRPr lang="de-DE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lvl="1" algn="r"/>
                <a:endParaRPr lang="de-DE" sz="20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lvl="1" algn="r"/>
                <a:r>
                  <a:rPr lang="de-DE" sz="2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𝑘</m:t>
                        </m:r>
                      </m:e>
                      <m:sub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𝑖</m:t>
                        </m:r>
                      </m:sub>
                    </m:sSub>
                    <m:r>
                      <a:rPr lang="de-DE" sz="20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=</m:t>
                    </m:r>
                    <m:r>
                      <a:rPr lang="de-DE" sz="20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𝑓</m:t>
                    </m:r>
                    <m:r>
                      <a:rPr lang="de-DE" sz="20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(</m:t>
                    </m:r>
                    <m:sSub>
                      <m:sSubPr>
                        <m:ctrlP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𝑥</m:t>
                        </m:r>
                      </m:e>
                      <m:sub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𝑛</m:t>
                        </m:r>
                      </m:sub>
                    </m:sSub>
                    <m:r>
                      <a:rPr lang="de-DE" sz="20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+</m:t>
                    </m:r>
                    <m:r>
                      <a:rPr lang="de-DE" sz="20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h</m:t>
                    </m:r>
                    <m:r>
                      <a:rPr lang="de-DE" sz="20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naryPr>
                      <m:sub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𝑗</m:t>
                        </m:r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=</m:t>
                        </m:r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1</m:t>
                        </m:r>
                      </m:sub>
                      <m:sup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𝑖</m:t>
                        </m:r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−</m:t>
                        </m:r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1</m:t>
                        </m:r>
                      </m:sup>
                      <m:e>
                        <m:sSub>
                          <m:sSubPr>
                            <m:ctrlPr>
                              <a:rPr lang="de-DE" sz="2000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sSubPr>
                          <m:e>
                            <m:r>
                              <a:rPr lang="de-DE" sz="2000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de-DE" sz="2000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𝑖𝑗</m:t>
                            </m:r>
                          </m:sub>
                        </m:sSub>
                        <m:sSub>
                          <m:sSubPr>
                            <m:ctrlPr>
                              <a:rPr lang="de-DE" sz="2000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sSubPr>
                          <m:e>
                            <m:r>
                              <a:rPr lang="de-DE" sz="2000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de-DE" sz="2000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𝑗</m:t>
                            </m:r>
                          </m:sub>
                        </m:sSub>
                      </m:e>
                    </m:nary>
                    <m:r>
                      <a:rPr lang="de-DE" sz="20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,</m:t>
                    </m:r>
                    <m:sSub>
                      <m:sSubPr>
                        <m:ctrlP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𝑡</m:t>
                        </m:r>
                      </m:e>
                      <m:sub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𝑛</m:t>
                        </m:r>
                      </m:sub>
                    </m:sSub>
                    <m:r>
                      <a:rPr lang="de-DE" sz="20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+</m:t>
                    </m:r>
                    <m:sSub>
                      <m:sSubPr>
                        <m:ctrlP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𝛼</m:t>
                        </m:r>
                      </m:e>
                      <m:sub>
                        <m:r>
                          <a:rPr lang="de-DE" sz="20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𝑖</m:t>
                        </m:r>
                      </m:sub>
                    </m:sSub>
                    <m:r>
                      <a:rPr lang="de-DE" sz="20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h</m:t>
                    </m:r>
                    <m:r>
                      <a:rPr lang="de-DE" sz="20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)</m:t>
                    </m:r>
                  </m:oMath>
                </a14:m>
                <a:r>
                  <a:rPr lang="de-DE" sz="2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)</a:t>
                </a:r>
              </a:p>
              <a:p>
                <a:pPr lvl="1"/>
                <a:endParaRPr lang="de-DE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917699"/>
                <a:ext cx="10515600" cy="4103147"/>
              </a:xfrm>
              <a:blipFill>
                <a:blip r:embed="rId2"/>
                <a:stretch>
                  <a:fillRect l="-1043" t="-2675" r="-580" b="-1708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10019488" y="315911"/>
            <a:ext cx="173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Runge-Kutta-4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AD80E410-1074-44CC-8804-6D24256B4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14</a:t>
            </a:fld>
            <a:endParaRPr lang="de-DE"/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AA84981A-4F9A-4E28-89C6-41053CD94B59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</p:spTree>
    <p:extLst>
      <p:ext uri="{BB962C8B-B14F-4D97-AF65-F5344CB8AC3E}">
        <p14:creationId xmlns:p14="http://schemas.microsoft.com/office/powerpoint/2010/main" val="1115271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10019488" y="315911"/>
            <a:ext cx="173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Runge-Kutta-4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120CEDE-BBFB-4066-B0C9-49F8F27BE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15</a:t>
            </a:fld>
            <a:endParaRPr lang="de-DE"/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6AB6E0D3-C41B-4812-9912-A36F7DC32F31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  <p:pic>
        <p:nvPicPr>
          <p:cNvPr id="8" name="Inhaltsplatzhalter 13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3817E6C9-359A-460F-A75F-C467FFE64503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alphaModFix amt="6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665" y="1007665"/>
            <a:ext cx="4842669" cy="484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835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73816"/>
                <a:ext cx="10515600" cy="410314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36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Warum Runge-</a:t>
                </a:r>
                <a:r>
                  <a:rPr lang="de-DE" sz="3600" dirty="0" err="1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Kutta</a:t>
                </a:r>
                <a:r>
                  <a:rPr lang="de-DE" sz="36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-Verfahren 4. Stufe?</a:t>
                </a:r>
              </a:p>
              <a:p>
                <a:pPr marL="0" indent="0">
                  <a:buNone/>
                </a:pPr>
                <a:endParaRPr lang="de-DE" sz="14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marL="0" indent="0">
                  <a:buNone/>
                </a:pPr>
                <a:endParaRPr lang="de-DE" sz="14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r>
                  <a:rPr lang="de-DE" b="1" dirty="0" err="1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Butcher</a:t>
                </a:r>
                <a:r>
                  <a:rPr lang="de-DE" b="1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-Barriere</a:t>
                </a:r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: RK5 →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𝒪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h</m:t>
                    </m:r>
                    <m:r>
                      <a:rPr lang="de-DE" i="1" baseline="30000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4</m:t>
                    </m:r>
                    <m:r>
                      <a:rPr lang="de-DE" i="1">
                        <a:latin typeface="Cambria Math" panose="02040503050406030204" pitchFamily="18" charset="0"/>
                        <a:ea typeface="Source Sans Pro" panose="020B0503030403020204" pitchFamily="34" charset="0"/>
                      </a:rPr>
                      <m:t>)</m:t>
                    </m:r>
                  </m:oMath>
                </a14:m>
                <a:endParaRPr lang="de-DE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r>
                  <a:rPr lang="de-DE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Besser: RK4 mit geringer Schrittweite h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73816"/>
                <a:ext cx="10515600" cy="4103147"/>
              </a:xfrm>
              <a:blipFill>
                <a:blip r:embed="rId2"/>
                <a:stretch>
                  <a:fillRect l="-1797" t="-371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10019488" y="315911"/>
            <a:ext cx="173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Runge-Kutta-4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120CEDE-BBFB-4066-B0C9-49F8F27BE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16</a:t>
            </a:fld>
            <a:endParaRPr lang="de-DE"/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6AB6E0D3-C41B-4812-9912-A36F7DC32F31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</p:spTree>
    <p:extLst>
      <p:ext uri="{BB962C8B-B14F-4D97-AF65-F5344CB8AC3E}">
        <p14:creationId xmlns:p14="http://schemas.microsoft.com/office/powerpoint/2010/main" val="938228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B7CEAE-DD56-4997-9B8F-E20530610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912"/>
            <a:ext cx="10515600" cy="1325563"/>
          </a:xfrm>
        </p:spPr>
        <p:txBody>
          <a:bodyPr/>
          <a:lstStyle/>
          <a:p>
            <a:r>
              <a:rPr lang="de-DE" dirty="0">
                <a:solidFill>
                  <a:schemeClr val="tx2">
                    <a:lumMod val="50000"/>
                  </a:schemeClr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Graphentheorie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A893DA-832B-4DBA-B8E4-C7140E514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73" y="1641475"/>
            <a:ext cx="10958750" cy="44217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Ermöglicht vereinfachte abstrahierte Darstellung komplexer Netzwerke</a:t>
            </a:r>
          </a:p>
          <a:p>
            <a:pPr marL="0" indent="0">
              <a:buNone/>
            </a:pPr>
            <a:endParaRPr lang="de-DE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0" indent="0">
              <a:buNone/>
            </a:pPr>
            <a:endParaRPr lang="de-DE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de-DE" dirty="0">
                <a:latin typeface="Source Sans Pro Light" panose="020B0604020202020204" pitchFamily="34" charset="0"/>
                <a:ea typeface="Source Sans Pro" panose="020B0503030403020204" pitchFamily="34" charset="0"/>
              </a:rPr>
              <a:t>Reale Positionen und Abstände irrelevant</a:t>
            </a:r>
          </a:p>
          <a:p>
            <a:pPr marL="0" indent="0">
              <a:buNone/>
            </a:pPr>
            <a:endParaRPr lang="de-DE" dirty="0">
              <a:latin typeface="Source Sans Pro Light" panose="020B0604020202020204" pitchFamily="34" charset="0"/>
              <a:ea typeface="Source Sans Pro" panose="020B0503030403020204" pitchFamily="34" charset="0"/>
            </a:endParaRPr>
          </a:p>
          <a:p>
            <a:r>
              <a:rPr lang="de-DE" dirty="0">
                <a:latin typeface="Source Sans Pro Light" panose="020B0604020202020204" pitchFamily="34" charset="0"/>
                <a:ea typeface="Source Sans Pro" panose="020B0503030403020204" pitchFamily="34" charset="0"/>
              </a:rPr>
              <a:t>Grundelemente sind: Knoten und Kanten</a:t>
            </a:r>
          </a:p>
        </p:txBody>
      </p:sp>
      <p:pic>
        <p:nvPicPr>
          <p:cNvPr id="5" name="Inhaltsplatzhalter 7">
            <a:extLst>
              <a:ext uri="{FF2B5EF4-FFF2-40B4-BE49-F238E27FC236}">
                <a16:creationId xmlns:a16="http://schemas.microsoft.com/office/drawing/2014/main" id="{3B9DF637-5A7D-4274-A1CF-E918B449F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928" y="4059993"/>
            <a:ext cx="3030435" cy="2700388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DE76117F-2AEB-47F0-A28B-785CEC915E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52"/>
          <a:stretch/>
        </p:blipFill>
        <p:spPr bwMode="auto">
          <a:xfrm>
            <a:off x="7835088" y="2189203"/>
            <a:ext cx="3265877" cy="2479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B051D14-E62B-4419-95EE-593AF39A6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17</a:t>
            </a:fld>
            <a:endParaRPr lang="de-DE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0FFDEEB3-1AA5-422A-85E5-34AF7A02936F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</p:spTree>
    <p:extLst>
      <p:ext uri="{BB962C8B-B14F-4D97-AF65-F5344CB8AC3E}">
        <p14:creationId xmlns:p14="http://schemas.microsoft.com/office/powerpoint/2010/main" val="1786860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03414" y="1553960"/>
                <a:ext cx="8496300" cy="4103147"/>
              </a:xfrm>
            </p:spPr>
            <p:txBody>
              <a:bodyPr>
                <a:normAutofit/>
              </a:bodyPr>
              <a:lstStyle/>
              <a:p>
                <a:pPr marL="457200" lvl="1" indent="0">
                  <a:buNone/>
                </a:pPr>
                <a:r>
                  <a:rPr lang="de-DE" sz="3200" dirty="0"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Darstellung der Kopplung in </a:t>
                </a:r>
                <a:r>
                  <a:rPr lang="de-DE" sz="3200" dirty="0" err="1"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Adjazenzmatrix</a:t>
                </a:r>
                <a:endParaRPr lang="de-DE" sz="3200" dirty="0"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  <a:p>
                <a:pPr marL="457200" lvl="1" indent="0">
                  <a:buNone/>
                </a:pPr>
                <a:endParaRPr lang="de-DE" sz="3200" dirty="0"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  <a:p>
                <a:pPr lvl="1"/>
                <a:r>
                  <a:rPr lang="de-DE" sz="28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Zeigt die Anzahl der Verbindungen zwischen zwei beliebigen Punkten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𝑎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𝑖𝑗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</m:ctrlPr>
                          </m:eqArr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1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 </m:t>
                            </m:r>
                          </m:e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Source Sans Pro Light" panose="020B0403030403020204" pitchFamily="34" charset="0"/>
                              </a:rPr>
                              <m:t>0</m:t>
                            </m:r>
                          </m:e>
                        </m:eqArr>
                      </m:e>
                    </m:d>
                  </m:oMath>
                </a14:m>
                <a:r>
                  <a:rPr lang="de-DE" sz="24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für  </a:t>
                </a:r>
                <a14:m>
                  <m:oMath xmlns:m="http://schemas.openxmlformats.org/officeDocument/2006/math">
                    <m:r>
                      <a:rPr lang="de-DE" sz="2400" b="0" i="0" dirty="0" smtClean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 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de-DE" sz="2400" i="1" dirty="0" smtClean="0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mPr>
                      <m:mr>
                        <m:e>
                          <m:d>
                            <m:dPr>
                              <m:ctrlPr>
                                <a:rPr lang="de-DE" sz="2400" b="0" i="1" dirty="0" smtClean="0">
                                  <a:latin typeface="Cambria Math" panose="02040503050406030204" pitchFamily="18" charset="0"/>
                                  <a:ea typeface="Source Sans Pro Light" panose="020B0403030403020204" pitchFamily="34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brk m:alnAt="7"/>
                                </m:rPr>
                                <a:rPr lang="de-DE" sz="2400" b="0" i="1" dirty="0" smtClean="0">
                                  <a:latin typeface="Cambria Math" panose="02040503050406030204" pitchFamily="18" charset="0"/>
                                  <a:ea typeface="Source Sans Pro Light" panose="020B0403030403020204" pitchFamily="34" charset="0"/>
                                </a:rPr>
                                <m:t>𝑖</m:t>
                              </m:r>
                              <m:r>
                                <a:rPr lang="de-DE" sz="2400" b="0" i="1" dirty="0" smtClean="0">
                                  <a:latin typeface="Cambria Math" panose="02040503050406030204" pitchFamily="18" charset="0"/>
                                  <a:ea typeface="Source Sans Pro Light" panose="020B0403030403020204" pitchFamily="34" charset="0"/>
                                </a:rPr>
                                <m:t>,</m:t>
                              </m:r>
                              <m:r>
                                <a:rPr lang="de-DE" sz="2400" b="0" i="1" dirty="0" smtClean="0">
                                  <a:latin typeface="Cambria Math" panose="02040503050406030204" pitchFamily="18" charset="0"/>
                                  <a:ea typeface="Source Sans Pro Light" panose="020B0403030403020204" pitchFamily="34" charset="0"/>
                                </a:rPr>
                                <m:t>𝑗</m:t>
                              </m:r>
                            </m:e>
                          </m:d>
                          <m:r>
                            <a:rPr lang="de-DE" sz="2400" b="0" i="1" dirty="0" smtClean="0">
                              <a:latin typeface="Cambria Math" panose="02040503050406030204" pitchFamily="18" charset="0"/>
                              <a:ea typeface="Source Sans Pro Light" panose="020B0403030403020204" pitchFamily="34" charset="0"/>
                            </a:rPr>
                            <m:t>∈</m:t>
                          </m:r>
                          <m:r>
                            <a:rPr lang="de-DE" sz="2400" b="0" i="1" dirty="0" smtClean="0">
                              <a:latin typeface="Cambria Math" panose="02040503050406030204" pitchFamily="18" charset="0"/>
                              <a:ea typeface="Source Sans Pro Light" panose="020B0403030403020204" pitchFamily="34" charset="0"/>
                            </a:rPr>
                            <m:t>𝐸</m:t>
                          </m:r>
                        </m:e>
                      </m:mr>
                      <m:mr>
                        <m:e>
                          <m:d>
                            <m:dPr>
                              <m:ctrlPr>
                                <a:rPr lang="de-DE" sz="2400" b="0" i="1" dirty="0" smtClean="0">
                                  <a:latin typeface="Cambria Math" panose="02040503050406030204" pitchFamily="18" charset="0"/>
                                  <a:ea typeface="Source Sans Pro Light" panose="020B0403030403020204" pitchFamily="34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dirty="0" smtClean="0">
                                  <a:latin typeface="Cambria Math" panose="02040503050406030204" pitchFamily="18" charset="0"/>
                                  <a:ea typeface="Source Sans Pro Light" panose="020B0403030403020204" pitchFamily="34" charset="0"/>
                                </a:rPr>
                                <m:t>𝑖</m:t>
                              </m:r>
                              <m:r>
                                <a:rPr lang="de-DE" sz="2400" b="0" i="1" dirty="0" smtClean="0">
                                  <a:latin typeface="Cambria Math" panose="02040503050406030204" pitchFamily="18" charset="0"/>
                                  <a:ea typeface="Source Sans Pro Light" panose="020B0403030403020204" pitchFamily="34" charset="0"/>
                                </a:rPr>
                                <m:t>,</m:t>
                              </m:r>
                              <m:r>
                                <a:rPr lang="de-DE" sz="2400" b="0" i="1" dirty="0" smtClean="0">
                                  <a:latin typeface="Cambria Math" panose="02040503050406030204" pitchFamily="18" charset="0"/>
                                  <a:ea typeface="Source Sans Pro Light" panose="020B0403030403020204" pitchFamily="34" charset="0"/>
                                </a:rPr>
                                <m:t>𝑗</m:t>
                              </m:r>
                            </m:e>
                          </m:d>
                          <m:r>
                            <a:rPr lang="de-DE" sz="2400" b="0" i="1" dirty="0" smtClean="0">
                              <a:latin typeface="Cambria Math" panose="02040503050406030204" pitchFamily="18" charset="0"/>
                              <a:ea typeface="Source Sans Pro Light" panose="020B0403030403020204" pitchFamily="34" charset="0"/>
                            </a:rPr>
                            <m:t>∉</m:t>
                          </m:r>
                          <m:r>
                            <a:rPr lang="de-DE" sz="2400" b="0" i="1" dirty="0" smtClean="0">
                              <a:latin typeface="Cambria Math" panose="02040503050406030204" pitchFamily="18" charset="0"/>
                              <a:ea typeface="Source Sans Pro Light" panose="020B0403030403020204" pitchFamily="34" charset="0"/>
                            </a:rPr>
                            <m:t>𝐸</m:t>
                          </m:r>
                        </m:e>
                      </m:mr>
                    </m:m>
                  </m:oMath>
                </a14:m>
                <a:endParaRPr lang="de-DE" sz="24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marL="914400" lvl="2" indent="0">
                  <a:buNone/>
                </a:pPr>
                <a:endParaRPr lang="de-DE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lvl="1"/>
                <a:r>
                  <a:rPr lang="de-DE" sz="2800" dirty="0">
                    <a:solidFill>
                      <a:prstClr val="black"/>
                    </a:solidFill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Kann uns die Kopplung für das </a:t>
                </a:r>
                <a:r>
                  <a:rPr lang="de-DE" sz="2800" dirty="0" err="1">
                    <a:solidFill>
                      <a:prstClr val="black"/>
                    </a:solidFill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Kuramoto</a:t>
                </a:r>
                <a:r>
                  <a:rPr lang="de-DE" sz="2800" dirty="0">
                    <a:solidFill>
                      <a:prstClr val="black"/>
                    </a:solidFill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-Modell angeben</a:t>
                </a:r>
              </a:p>
              <a:p>
                <a:pPr marL="914400" lvl="2" indent="0">
                  <a:buNone/>
                </a:pPr>
                <a:endParaRPr lang="de-DE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3414" y="1553960"/>
                <a:ext cx="8496300" cy="4103147"/>
              </a:xfrm>
              <a:blipFill>
                <a:blip r:embed="rId2"/>
                <a:stretch>
                  <a:fillRect t="-312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10019488" y="315911"/>
            <a:ext cx="173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Graphentheorie</a:t>
            </a:r>
          </a:p>
        </p:txBody>
      </p:sp>
      <p:pic>
        <p:nvPicPr>
          <p:cNvPr id="7" name="Inhaltsplatzhalter 7">
            <a:extLst>
              <a:ext uri="{FF2B5EF4-FFF2-40B4-BE49-F238E27FC236}">
                <a16:creationId xmlns:a16="http://schemas.microsoft.com/office/drawing/2014/main" id="{04508593-53AC-4794-8EF9-19A9FC1F4B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3914" y="3605534"/>
            <a:ext cx="2750586" cy="2571429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91F6BB88-A195-46A2-B6DA-EA3FF323F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23417" y="1553960"/>
            <a:ext cx="2533728" cy="2361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029B2D4C-9F18-494B-8D06-15078A25F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18</a:t>
            </a:fld>
            <a:endParaRPr lang="de-DE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D6610E35-3E7A-458D-AD52-F6D425B191C8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</p:spTree>
    <p:extLst>
      <p:ext uri="{BB962C8B-B14F-4D97-AF65-F5344CB8AC3E}">
        <p14:creationId xmlns:p14="http://schemas.microsoft.com/office/powerpoint/2010/main" val="3805862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B7CEAE-DD56-4997-9B8F-E20530610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00" y="974724"/>
            <a:ext cx="10515600" cy="1325563"/>
          </a:xfrm>
        </p:spPr>
        <p:txBody>
          <a:bodyPr/>
          <a:lstStyle/>
          <a:p>
            <a:r>
              <a:rPr lang="de-DE" dirty="0">
                <a:solidFill>
                  <a:schemeClr val="tx2">
                    <a:lumMod val="50000"/>
                  </a:schemeClr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Ausblick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A893DA-832B-4DBA-B8E4-C7140E514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6289"/>
            <a:ext cx="10958750" cy="4421711"/>
          </a:xfrm>
        </p:spPr>
        <p:txBody>
          <a:bodyPr>
            <a:norm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Bisher:</a:t>
            </a:r>
          </a:p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Synchronisation nach </a:t>
            </a:r>
            <a:r>
              <a:rPr lang="de-DE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Kuramoto</a:t>
            </a:r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-Modell (Mean-Field-Fall)</a:t>
            </a:r>
          </a:p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Lösen der DGL mit RK4</a:t>
            </a:r>
          </a:p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Einstieg Graphentheorie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1B648BF-268A-42B2-9579-1BAE2C40B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19</a:t>
            </a:fld>
            <a:endParaRPr lang="de-DE"/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B8B537BC-9138-4845-9189-6C0C8E5CFF94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</p:spTree>
    <p:extLst>
      <p:ext uri="{BB962C8B-B14F-4D97-AF65-F5344CB8AC3E}">
        <p14:creationId xmlns:p14="http://schemas.microsoft.com/office/powerpoint/2010/main" val="1174755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F7111C-3755-4C5B-A9B3-72C5C1203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5857" y="2451100"/>
            <a:ext cx="6899787" cy="37258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Motivation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Synchronisation 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Kuramoto</a:t>
            </a:r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-Modell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Das Runge-</a:t>
            </a:r>
            <a:r>
              <a:rPr lang="de-DE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Kutta</a:t>
            </a:r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-Verfahren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Graphentheorie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Ausblick</a:t>
            </a:r>
          </a:p>
          <a:p>
            <a:pPr marL="514350" indent="-514350">
              <a:buFont typeface="+mj-lt"/>
              <a:buAutoNum type="arabicPeriod"/>
            </a:pPr>
            <a:endParaRPr lang="de-DE" sz="3200" dirty="0"/>
          </a:p>
          <a:p>
            <a:pPr marL="514350" indent="-514350">
              <a:buFont typeface="+mj-lt"/>
              <a:buAutoNum type="arabicPeriod"/>
            </a:pPr>
            <a:endParaRPr lang="de-DE" sz="3200" dirty="0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D5462261-7F8F-4960-B9CE-4798E16D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solidFill>
                  <a:schemeClr val="tx2">
                    <a:lumMod val="50000"/>
                  </a:schemeClr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Inhalt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4922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00EC95-CF72-421F-89FA-D7D8E32E5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129" y="1377426"/>
            <a:ext cx="5697697" cy="4103147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de-DE" dirty="0">
                <a:latin typeface="Source Sans Pro Black" panose="020B0803030403020204" pitchFamily="34" charset="0"/>
                <a:ea typeface="Source Sans Pro Black" panose="020B0803030403020204" pitchFamily="34" charset="0"/>
              </a:rPr>
              <a:t>Nächste Schritte:</a:t>
            </a:r>
          </a:p>
          <a:p>
            <a:pPr marL="0" lvl="0" indent="0">
              <a:buNone/>
            </a:pPr>
            <a:endParaRPr lang="de-DE" sz="1600" dirty="0"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  <a:p>
            <a:pPr lvl="0"/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Erweiterung des </a:t>
            </a:r>
            <a:r>
              <a:rPr lang="de-DE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Kuramoto</a:t>
            </a:r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-Modells um Trägheitsterm</a:t>
            </a:r>
          </a:p>
          <a:p>
            <a:pPr lvl="0"/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Anpassung von Kopplung an reale Netzwerke (</a:t>
            </a:r>
            <a:r>
              <a:rPr lang="de-DE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Adjazenzmatrizen</a:t>
            </a:r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, gerichtete/gewichtete Graphen)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10474036" y="356259"/>
            <a:ext cx="1283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Ausblick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4BCB909B-B358-423F-AA82-F3EE6127B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20</a:t>
            </a:fld>
            <a:endParaRPr lang="de-DE"/>
          </a:p>
        </p:txBody>
      </p:sp>
      <p:sp>
        <p:nvSpPr>
          <p:cNvPr id="10" name="Fußzeilenplatzhalter 3">
            <a:extLst>
              <a:ext uri="{FF2B5EF4-FFF2-40B4-BE49-F238E27FC236}">
                <a16:creationId xmlns:a16="http://schemas.microsoft.com/office/drawing/2014/main" id="{A31B3AB1-5F70-4310-ACA0-FCCC941545A1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  <p:pic>
        <p:nvPicPr>
          <p:cNvPr id="11" name="Inhaltsplatzhalter 7">
            <a:extLst>
              <a:ext uri="{FF2B5EF4-FFF2-40B4-BE49-F238E27FC236}">
                <a16:creationId xmlns:a16="http://schemas.microsoft.com/office/drawing/2014/main" id="{6C906A93-D89A-4A4C-AB8B-B2F651BA2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339" y="1850161"/>
            <a:ext cx="467551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91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00EC95-CF72-421F-89FA-D7D8E32E5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129" y="1602713"/>
            <a:ext cx="5697697" cy="4103147"/>
          </a:xfrm>
        </p:spPr>
        <p:txBody>
          <a:bodyPr>
            <a:no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Betrachtung konkreter Stromnetze (Rumänien, Spanien)</a:t>
            </a:r>
          </a:p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Simulation Kaskadenausfall</a:t>
            </a:r>
          </a:p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Vergleich: wenige große/viele kleine Versorger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10474036" y="356259"/>
            <a:ext cx="1283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Ausblick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4BCB909B-B358-423F-AA82-F3EE6127B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21</a:t>
            </a:fld>
            <a:endParaRPr lang="de-DE"/>
          </a:p>
        </p:txBody>
      </p:sp>
      <p:sp>
        <p:nvSpPr>
          <p:cNvPr id="10" name="Fußzeilenplatzhalter 3">
            <a:extLst>
              <a:ext uri="{FF2B5EF4-FFF2-40B4-BE49-F238E27FC236}">
                <a16:creationId xmlns:a16="http://schemas.microsoft.com/office/drawing/2014/main" id="{A31B3AB1-5F70-4310-ACA0-FCCC941545A1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  <p:pic>
        <p:nvPicPr>
          <p:cNvPr id="11" name="Inhaltsplatzhalter 7">
            <a:extLst>
              <a:ext uri="{FF2B5EF4-FFF2-40B4-BE49-F238E27FC236}">
                <a16:creationId xmlns:a16="http://schemas.microsoft.com/office/drawing/2014/main" id="{6C906A93-D89A-4A4C-AB8B-B2F651BA2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339" y="1850161"/>
            <a:ext cx="467551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90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4BCB909B-B358-423F-AA82-F3EE6127B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22</a:t>
            </a:fld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3B3D1474-432A-4DCF-823F-F07AD762D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266" y="877490"/>
            <a:ext cx="11353800" cy="51030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3200" dirty="0">
                <a:solidFill>
                  <a:schemeClr val="tx2">
                    <a:lumMod val="50000"/>
                  </a:schemeClr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Referenzen</a:t>
            </a:r>
          </a:p>
          <a:p>
            <a:pPr marL="514350" indent="-514350">
              <a:buFont typeface="+mj-lt"/>
              <a:buAutoNum type="arabicPeriod"/>
            </a:pPr>
            <a:endParaRPr lang="de-DE" sz="24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de-DE" sz="16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de-DE" sz="16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„Stromausfall in Europa im November 2006“: de.wikipedia.org/</a:t>
            </a:r>
            <a:r>
              <a:rPr lang="de-DE" sz="1600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wiki</a:t>
            </a: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/Stromausfall_in_Europa_im_November_2006 (abgerufen am 18. Mai 2019)</a:t>
            </a:r>
          </a:p>
          <a:p>
            <a:pPr marL="1371600" lvl="2" indent="-457200">
              <a:buFont typeface="+mj-lt"/>
              <a:buAutoNum type="arabicPeriod"/>
            </a:pPr>
            <a:r>
              <a:rPr lang="de-DE" sz="1600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Rohden</a:t>
            </a: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, Martin; Sorge, Andreas (2012): Self-</a:t>
            </a:r>
            <a:r>
              <a:rPr lang="de-DE" sz="1600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Organized</a:t>
            </a: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 Synchronisation in </a:t>
            </a:r>
            <a:r>
              <a:rPr lang="de-DE" sz="1600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Decentralized</a:t>
            </a: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 Power Grids, PRL 109, Seite 2</a:t>
            </a:r>
          </a:p>
          <a:p>
            <a:pPr marL="1371600" lvl="2" indent="-457200">
              <a:buFont typeface="+mj-lt"/>
              <a:buAutoNum type="arabicPeriod"/>
            </a:pP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„32 Metronome Synchronisation“: https://www.youtube.com/watch?v=5v5eBf2KwF8&amp;t=42s, entnommen 13.05.19</a:t>
            </a:r>
          </a:p>
          <a:p>
            <a:pPr marL="1371600" lvl="2" indent="-457200">
              <a:buFont typeface="+mj-lt"/>
              <a:buAutoNum type="arabicPeriod"/>
            </a:pP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https://de.wikipedia.org/wiki/Runge-Kutta-Verfahren</a:t>
            </a:r>
          </a:p>
          <a:p>
            <a:pPr marL="1371600" lvl="2" indent="-457200">
              <a:buFont typeface="+mj-lt"/>
              <a:buAutoNum type="arabicPeriod"/>
            </a:pP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https://www.uni-muenster.de/AMM/num/Vorlesungen/Numerik2_SS06/RKV.ps</a:t>
            </a:r>
            <a:r>
              <a:rPr lang="de-DE" sz="18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 )</a:t>
            </a:r>
          </a:p>
          <a:p>
            <a:pPr marL="1371600" lvl="2" indent="-457200">
              <a:buFont typeface="+mj-lt"/>
              <a:buAutoNum type="arabicPeriod"/>
            </a:pP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https://de.wikipedia.org/wiki/Adjazenzmatrix (Stand: 17.05.2019)</a:t>
            </a:r>
          </a:p>
          <a:p>
            <a:pPr marL="1371600" lvl="2" indent="-457200">
              <a:buFont typeface="+mj-lt"/>
              <a:buAutoNum type="arabicPeriod"/>
            </a:pP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Katrin </a:t>
            </a:r>
            <a:r>
              <a:rPr lang="de-DE" sz="1600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Schmietendorf</a:t>
            </a: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, Synchronisation und </a:t>
            </a:r>
            <a:r>
              <a:rPr lang="de-DE" sz="1600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Spannungsstabilität</a:t>
            </a: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 in einem Netzwerk von Synchronmaschinen, Diplomarbeit, Westfälische Wilhelms-Universität Münster 2012</a:t>
            </a:r>
          </a:p>
          <a:p>
            <a:pPr marL="1371600" lvl="2" indent="-457200">
              <a:buFont typeface="+mj-lt"/>
              <a:buAutoNum type="arabicPeriod"/>
            </a:pP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Bilder:</a:t>
            </a:r>
            <a:b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</a:b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de.wikipedia.org/</a:t>
            </a:r>
            <a:r>
              <a:rPr lang="de-DE" sz="1600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wiki</a:t>
            </a: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/Windpark (Stand 18.5.19)</a:t>
            </a:r>
            <a:b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</a:b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de.wikipedia.org/</a:t>
            </a:r>
            <a:r>
              <a:rPr lang="de-DE" sz="1600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wiki</a:t>
            </a: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/Kraftwerk (Stand 18.5.19)</a:t>
            </a:r>
            <a:b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</a:br>
            <a:r>
              <a:rPr lang="de-DE" sz="16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https://blog.stromhaltig.de/wp-content/uploads/GraphDesDeutschenStromnetzes-1024x953.png</a:t>
            </a:r>
          </a:p>
          <a:p>
            <a:pPr marL="914400" lvl="2" indent="0">
              <a:buNone/>
            </a:pPr>
            <a:endParaRPr lang="de-DE" sz="16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de-DE" sz="16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de-DE" sz="16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221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B7CEAE-DD56-4997-9B8F-E20530610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533" y="315912"/>
            <a:ext cx="10515600" cy="1325563"/>
          </a:xfrm>
        </p:spPr>
        <p:txBody>
          <a:bodyPr/>
          <a:lstStyle/>
          <a:p>
            <a:r>
              <a:rPr lang="de-DE" dirty="0">
                <a:solidFill>
                  <a:schemeClr val="tx2">
                    <a:lumMod val="50000"/>
                  </a:schemeClr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A893DA-832B-4DBA-B8E4-C7140E514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334" y="1641475"/>
            <a:ext cx="10515600" cy="33194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de-DE" sz="32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Große Erzeuger, aktive Steuerung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de-DE" sz="32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Zukunft: Mehr dezentralisierte Quellen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de-DE" sz="32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Stabilität &amp; Synchronisation untersuchen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4B9794F-37D6-45C4-8582-79157DEAF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3</a:t>
            </a:fld>
            <a:endParaRPr lang="de-DE"/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DE996440-D7D3-41B2-85C5-76A0F6AD6D2D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8CAFED-9D9E-45BD-B05D-70BD42B474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333" y="4192970"/>
            <a:ext cx="2679290" cy="200946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533389B-B494-40E0-8B6A-BC92DBA067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324" y="1976059"/>
            <a:ext cx="2897478" cy="200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500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2752811-BA14-4D98-AABF-80C8BFBE8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4</a:t>
            </a:fld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0B39978-9E67-443E-AB2C-5CA3CACD41CA}"/>
              </a:ext>
            </a:extLst>
          </p:cNvPr>
          <p:cNvSpPr/>
          <p:nvPr/>
        </p:nvSpPr>
        <p:spPr>
          <a:xfrm>
            <a:off x="2542783" y="3013501"/>
            <a:ext cx="71064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b="1" dirty="0">
                <a:solidFill>
                  <a:schemeClr val="tx2">
                    <a:lumMod val="50000"/>
                  </a:schemeClr>
                </a:solidFill>
                <a:latin typeface="Source Sans Pro Black" panose="020B0604020202020204" pitchFamily="34" charset="0"/>
                <a:ea typeface="DengXian Light" panose="020B0503020204020204" pitchFamily="2" charset="-122"/>
                <a:cs typeface="Cordia New" panose="020B0304020202020204" pitchFamily="34" charset="-34"/>
              </a:rPr>
              <a:t>Was ist Synchronisation?</a:t>
            </a:r>
            <a:endParaRPr lang="de-DE" sz="4800" dirty="0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348ACC01-56A3-41F5-BDBF-B0B90E94820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</p:spTree>
    <p:extLst>
      <p:ext uri="{BB962C8B-B14F-4D97-AF65-F5344CB8AC3E}">
        <p14:creationId xmlns:p14="http://schemas.microsoft.com/office/powerpoint/2010/main" val="34066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nlinemedien 7" title="32 Metronome Synchronization">
            <a:hlinkClick r:id="" action="ppaction://media"/>
            <a:extLst>
              <a:ext uri="{FF2B5EF4-FFF2-40B4-BE49-F238E27FC236}">
                <a16:creationId xmlns:a16="http://schemas.microsoft.com/office/drawing/2014/main" id="{29FE3F51-C0F8-4FF0-8F58-38C5870F57D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392072" y="-96384"/>
            <a:ext cx="9416955" cy="7057587"/>
          </a:xfrm>
          <a:prstGeom prst="rect">
            <a:avLst/>
          </a:prstGeom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ED12E30-4A44-4677-8C2A-C65D13460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3197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9921922" y="341193"/>
            <a:ext cx="1835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Synchronisation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AE95201-1C9D-4230-A1C3-15FC116E8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6</a:t>
            </a:fld>
            <a:endParaRPr lang="de-DE"/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DE3C4977-9707-4C88-817F-BB891F6CA078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7AF33DF3-7761-7D4C-A160-08DBBF55A94A}"/>
              </a:ext>
            </a:extLst>
          </p:cNvPr>
          <p:cNvSpPr>
            <a:spLocks noGrp="1"/>
          </p:cNvSpPr>
          <p:nvPr/>
        </p:nvSpPr>
        <p:spPr>
          <a:xfrm>
            <a:off x="3183731" y="1368753"/>
            <a:ext cx="5824537" cy="803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dirty="0" err="1">
                <a:solidFill>
                  <a:schemeClr val="tx2">
                    <a:lumMod val="50000"/>
                  </a:schemeClr>
                </a:solidFill>
                <a:latin typeface="Source Sans Pro Black" panose="020B0803030403020204" pitchFamily="34" charset="0"/>
              </a:rPr>
              <a:t>Kuramoto</a:t>
            </a:r>
            <a:r>
              <a:rPr lang="de-DE" dirty="0">
                <a:solidFill>
                  <a:schemeClr val="tx2">
                    <a:lumMod val="50000"/>
                  </a:schemeClr>
                </a:solidFill>
                <a:latin typeface="Source Sans Pro Black" panose="020B0803030403020204" pitchFamily="34" charset="0"/>
              </a:rPr>
              <a:t>-Gleichung</a:t>
            </a:r>
            <a:endParaRPr lang="de-DE" dirty="0">
              <a:solidFill>
                <a:schemeClr val="tx2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Inhaltsplatzhalter 2">
                <a:extLst>
                  <a:ext uri="{FF2B5EF4-FFF2-40B4-BE49-F238E27FC236}">
                    <a16:creationId xmlns:a16="http://schemas.microsoft.com/office/drawing/2014/main" id="{96659F22-2F97-AC49-8CE5-C7CD0583FF2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73021" y="2685208"/>
                <a:ext cx="9245958" cy="280403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de-DE" dirty="0"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 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600" i="1" smtClean="0"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</m:ctrlPr>
                            </m:sSupPr>
                            <m:e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</m:ctrlPr>
                            </m:sSubPr>
                            <m:e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de-DE" sz="3600" i="1" smtClean="0"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</m:ctrlPr>
                            </m:sSupPr>
                            <m:e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de-DE" sz="3600" i="1" smtClean="0">
                          <a:latin typeface="Cambria Math" panose="02040503050406030204" pitchFamily="18" charset="0"/>
                          <a:ea typeface="Source Sans Pro" panose="020B0503030403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de-DE" sz="3600" i="1" smtClean="0"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</m:ctrlPr>
                        </m:sSubPr>
                        <m:e>
                          <m:r>
                            <a:rPr lang="de-DE" sz="3600" i="1" smtClean="0"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𝑃</m:t>
                          </m:r>
                        </m:e>
                        <m:sub>
                          <m:r>
                            <a:rPr lang="de-DE" sz="3600" i="1" smtClean="0"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𝑗</m:t>
                          </m:r>
                        </m:sub>
                      </m:sSub>
                      <m:r>
                        <a:rPr lang="de-DE" sz="3600" i="1" smtClean="0">
                          <a:latin typeface="Cambria Math" panose="02040503050406030204" pitchFamily="18" charset="0"/>
                          <a:ea typeface="Source Sans Pro" panose="020B0503030403020204" pitchFamily="34" charset="0"/>
                        </a:rPr>
                        <m:t>−</m:t>
                      </m:r>
                      <m:r>
                        <a:rPr lang="de-DE" sz="3600" i="1" smtClean="0">
                          <a:latin typeface="Cambria Math" panose="02040503050406030204" pitchFamily="18" charset="0"/>
                          <a:ea typeface="Source Sans Pro" panose="020B0503030403020204" pitchFamily="34" charset="0"/>
                        </a:rPr>
                        <m:t>𝛼</m:t>
                      </m:r>
                      <m:f>
                        <m:fPr>
                          <m:ctrlPr>
                            <a:rPr lang="de-DE" sz="3600" i="1" smtClean="0"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</m:ctrlPr>
                        </m:fPr>
                        <m:num>
                          <m:r>
                            <a:rPr lang="de-DE" sz="3600" i="1" smtClean="0"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</m:ctrlPr>
                            </m:sSubPr>
                            <m:e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de-DE" sz="3600" i="1" smtClean="0"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𝑑𝑡</m:t>
                          </m:r>
                        </m:den>
                      </m:f>
                      <m:r>
                        <a:rPr lang="de-DE" sz="3600" i="1" smtClean="0">
                          <a:latin typeface="Cambria Math" panose="02040503050406030204" pitchFamily="18" charset="0"/>
                          <a:ea typeface="Source Sans Pro" panose="020B0503030403020204" pitchFamily="34" charset="0"/>
                        </a:rPr>
                        <m:t>−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3600" i="1" smtClean="0"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3600" i="1" smtClean="0">
                              <a:latin typeface="Cambria Math" panose="02040503050406030204" pitchFamily="18" charset="0"/>
                              <a:ea typeface="Source Sans Pro" panose="020B0503030403020204" pitchFamily="34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</m:ctrlPr>
                            </m:sSubPr>
                            <m:e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𝑖𝑗</m:t>
                              </m:r>
                            </m:sub>
                          </m:sSub>
                          <m:func>
                            <m:funcPr>
                              <m:ctrlP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z="3600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sin</m:t>
                              </m:r>
                            </m:fName>
                            <m:e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de-DE" sz="3600" i="1" smtClean="0">
                                      <a:latin typeface="Cambria Math" panose="02040503050406030204" pitchFamily="18" charset="0"/>
                                      <a:ea typeface="Source Sans Pro" panose="020B0503030403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3600" i="1" smtClean="0">
                                      <a:latin typeface="Cambria Math" panose="02040503050406030204" pitchFamily="18" charset="0"/>
                                      <a:ea typeface="Source Sans Pro" panose="020B0503030403020204" pitchFamily="34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de-DE" sz="3600" i="1" smtClean="0">
                                      <a:latin typeface="Cambria Math" panose="02040503050406030204" pitchFamily="18" charset="0"/>
                                      <a:ea typeface="Source Sans Pro" panose="020B0503030403020204" pitchFamily="34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de-DE" sz="3600" i="1" smtClean="0">
                                      <a:latin typeface="Cambria Math" panose="02040503050406030204" pitchFamily="18" charset="0"/>
                                      <a:ea typeface="Source Sans Pro" panose="020B0503030403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3600" i="1" smtClean="0">
                                      <a:latin typeface="Cambria Math" panose="02040503050406030204" pitchFamily="18" charset="0"/>
                                      <a:ea typeface="Source Sans Pro" panose="020B0503030403020204" pitchFamily="34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de-DE" sz="3600" i="1" smtClean="0">
                                      <a:latin typeface="Cambria Math" panose="02040503050406030204" pitchFamily="18" charset="0"/>
                                      <a:ea typeface="Source Sans Pro" panose="020B0503030403020204" pitchFamily="34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de-DE" sz="3600" i="1" smtClean="0">
                                  <a:latin typeface="Cambria Math" panose="02040503050406030204" pitchFamily="18" charset="0"/>
                                  <a:ea typeface="Source Sans Pro" panose="020B0503030403020204" pitchFamily="34" charset="0"/>
                                </a:rPr>
                                <m:t>)</m:t>
                              </m:r>
                            </m:e>
                          </m:func>
                        </m:e>
                      </m:nary>
                    </m:oMath>
                  </m:oMathPara>
                </a14:m>
                <a:endParaRPr lang="de-DE" dirty="0"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  <a:p>
                <a:pPr marL="0" indent="0" algn="r">
                  <a:buFont typeface="Arial" panose="020B0604020202020204" pitchFamily="34" charset="0"/>
                  <a:buNone/>
                </a:pPr>
                <a:endParaRPr lang="de-DE" dirty="0"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de-DE" dirty="0">
                    <a:ea typeface="Source Sans Pro" panose="020B0503030403020204" pitchFamily="34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  <a:ea typeface="Source Sans Pro" panose="020B0503030403020204" pitchFamily="34" charset="0"/>
                          </a:rPr>
                        </m:ctrlPr>
                      </m:sSubPr>
                      <m:e>
                        <m:r>
                          <a:rPr lang="de-DE" i="1" smtClean="0">
                            <a:latin typeface="Cambria Math" panose="02040503050406030204" pitchFamily="18" charset="0"/>
                            <a:ea typeface="Source Sans Pro" panose="020B0503030403020204" pitchFamily="34" charset="0"/>
                          </a:rPr>
                          <m:t>𝜙</m:t>
                        </m:r>
                      </m:e>
                      <m:sub>
                        <m:r>
                          <a:rPr lang="de-DE" i="1" smtClean="0">
                            <a:latin typeface="Cambria Math" panose="02040503050406030204" pitchFamily="18" charset="0"/>
                            <a:ea typeface="Source Sans Pro" panose="020B0503030403020204" pitchFamily="34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de-DE" dirty="0"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 steht für die Phase des j-</a:t>
                </a:r>
                <a:r>
                  <a:rPr lang="de-DE" dirty="0" err="1"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ten</a:t>
                </a:r>
                <a:r>
                  <a:rPr lang="de-DE" dirty="0"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 Oszillators)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de-DE" dirty="0"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</p:txBody>
          </p:sp>
        </mc:Choice>
        <mc:Fallback>
          <p:sp>
            <p:nvSpPr>
              <p:cNvPr id="9" name="Inhaltsplatzhalter 2">
                <a:extLst>
                  <a:ext uri="{FF2B5EF4-FFF2-40B4-BE49-F238E27FC236}">
                    <a16:creationId xmlns:a16="http://schemas.microsoft.com/office/drawing/2014/main" id="{96659F22-2F97-AC49-8CE5-C7CD0583FF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3021" y="2685208"/>
                <a:ext cx="9245958" cy="2804039"/>
              </a:xfrm>
              <a:prstGeom prst="rect">
                <a:avLst/>
              </a:prstGeom>
              <a:blipFill>
                <a:blip r:embed="rId2"/>
                <a:stretch>
                  <a:fillRect l="-594" t="-108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3877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CF98F0F3-9674-ED40-9C7C-6945CB5C92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76" t="7452" r="8737" b="7970"/>
          <a:stretch/>
        </p:blipFill>
        <p:spPr>
          <a:xfrm>
            <a:off x="7318254" y="1776175"/>
            <a:ext cx="3773079" cy="393548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39851" y="1958737"/>
                <a:ext cx="5542865" cy="45801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de-DE" dirty="0">
                  <a:solidFill>
                    <a:srgbClr val="000000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de-DE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de-DE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exp</m:t>
                      </m:r>
                      <m:d>
                        <m:dPr>
                          <m:ctrlPr>
                            <a:rPr lang="ar-AE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ar-AE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</m:d>
                      <m:r>
                        <a:rPr lang="ar-AE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ar-AE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limUpp>
                        <m:limUppPr>
                          <m:ctrlPr>
                            <a:rPr lang="ar-AE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limUppPr>
                        <m:e>
                          <m:limLow>
                            <m:limLowPr>
                              <m:ctrlPr>
                                <a:rPr lang="ar-AE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a:rPr lang="ar-AE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</m:e>
                            <m:lim>
                              <m:r>
                                <a:rPr lang="ar-AE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ar-AE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ar-AE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lim>
                          </m:limLow>
                        </m:e>
                        <m:lim>
                          <m:r>
                            <a:rPr lang="ar-AE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lim>
                      </m:limUpp>
                      <m:r>
                        <m:rPr>
                          <m:sty m:val="p"/>
                        </m:rPr>
                        <a:rPr lang="de-DE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exp</m:t>
                      </m:r>
                      <m:d>
                        <m:dPr>
                          <m:ctrlPr>
                            <a:rPr lang="ar-AE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sSub>
                            <m:sSubPr>
                              <m:ctrlPr>
                                <a:rPr lang="ar-AE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ar-AE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sz="1600" dirty="0"/>
              </a:p>
              <a:p>
                <a:pPr marL="0" indent="0">
                  <a:buNone/>
                </a:pPr>
                <a:endParaRPr lang="de-DE" sz="1800" dirty="0"/>
              </a:p>
              <a:p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𝑟</m:t>
                    </m:r>
                  </m:oMath>
                </a14:m>
                <a:r>
                  <a:rPr lang="de-DE" sz="24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als Länge des Vektors</a:t>
                </a:r>
              </a:p>
              <a:p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de-DE" sz="24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mittlere Phase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  <a:ea typeface="Source Sans Pro Light" panose="020B040303040302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sz="24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Phase des i-</a:t>
                </a:r>
                <a:r>
                  <a:rPr lang="de-DE" sz="2400" dirty="0" err="1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ten</a:t>
                </a:r>
                <a:r>
                  <a:rPr lang="de-DE" sz="24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Oszillators</a:t>
                </a:r>
              </a:p>
              <a:p>
                <a:r>
                  <a:rPr lang="de-DE" sz="24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bei vollständiger Synchronisation </a:t>
                </a:r>
                <a14:m>
                  <m:oMath xmlns:m="http://schemas.openxmlformats.org/officeDocument/2006/math">
                    <m:r>
                      <a:rPr lang="de-DE" sz="2400" i="1" dirty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𝑟</m:t>
                    </m:r>
                    <m:r>
                      <a:rPr lang="de-DE" sz="2400" i="1" dirty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 = </m:t>
                    </m:r>
                    <m:r>
                      <a:rPr lang="de-DE" sz="2400" i="1" dirty="0">
                        <a:latin typeface="Cambria Math" panose="02040503050406030204" pitchFamily="18" charset="0"/>
                        <a:ea typeface="Source Sans Pro Light" panose="020B0403030403020204" pitchFamily="34" charset="0"/>
                      </a:rPr>
                      <m:t>1</m:t>
                    </m:r>
                  </m:oMath>
                </a14:m>
                <a:endParaRPr lang="ar-AE" sz="24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marL="0" indent="0">
                  <a:buNone/>
                </a:pPr>
                <a:endParaRPr lang="de-DE" dirty="0"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39851" y="1958737"/>
                <a:ext cx="5542865" cy="4580175"/>
              </a:xfrm>
              <a:blipFill>
                <a:blip r:embed="rId3"/>
                <a:stretch>
                  <a:fillRect l="-154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9921922" y="341193"/>
            <a:ext cx="1835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Synchronisation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347B81D-C4FE-4079-87C7-4BFAD57B4B26}"/>
              </a:ext>
            </a:extLst>
          </p:cNvPr>
          <p:cNvSpPr/>
          <p:nvPr/>
        </p:nvSpPr>
        <p:spPr>
          <a:xfrm>
            <a:off x="838200" y="1129844"/>
            <a:ext cx="62889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36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Ein Maß für die Synchronisation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1B9B5B1-0269-482F-A796-C723A1729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7</a:t>
            </a:fld>
            <a:endParaRPr lang="de-DE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368A4B8C-9390-49BF-9DC6-FDF365BA7CC2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</p:spTree>
    <p:extLst>
      <p:ext uri="{BB962C8B-B14F-4D97-AF65-F5344CB8AC3E}">
        <p14:creationId xmlns:p14="http://schemas.microsoft.com/office/powerpoint/2010/main" val="2752756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737606" y="1821946"/>
                <a:ext cx="8184316" cy="45801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de-DE" dirty="0">
                  <a:solidFill>
                    <a:srgbClr val="000000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ar-AE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ar-AE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ar-AE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𝐾</m:t>
                    </m:r>
                    <m:r>
                      <a:rPr lang="ar-AE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ar-AE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r>
                      <a:rPr lang="ar-AE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sin</m:t>
                    </m:r>
                    <m:r>
                      <a:rPr lang="de-DE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r>
                      <a:rPr lang="de-DE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/>
                  <a:t> </a:t>
                </a:r>
                <a:endParaRPr lang="de-DE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de-DE" sz="2000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de-DE" sz="2000" dirty="0"/>
                  <a:t> </a:t>
                </a:r>
                <a:r>
                  <a:rPr lang="de-DE" sz="20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„Jeder-mit-jedem-Kopplung“</a:t>
                </a:r>
                <a:endParaRPr lang="ar-AE" sz="2000" dirty="0">
                  <a:latin typeface="Source Sans Pro Light" panose="020B0403030403020204" pitchFamily="34" charset="0"/>
                  <a:ea typeface="Source Sans Pro Light" panose="020B0403030403020204" pitchFamily="34" charset="0"/>
                </a:endParaRPr>
              </a:p>
              <a:p>
                <a:pPr marL="0" indent="0">
                  <a:buNone/>
                </a:pPr>
                <a:endParaRPr lang="de-DE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de-DE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de-DE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de-DE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de-DE" sz="2000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de-DE" sz="20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Änderung des i-</a:t>
                </a:r>
                <a:r>
                  <a:rPr lang="de-DE" sz="2000" dirty="0" err="1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ten</a:t>
                </a:r>
                <a:r>
                  <a:rPr lang="de-DE" sz="20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Oszillators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de-DE" sz="200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de-DE" sz="20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natürliche Frequenz des i-</a:t>
                </a:r>
                <a:r>
                  <a:rPr lang="de-DE" sz="2000" dirty="0" err="1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ten</a:t>
                </a:r>
                <a:r>
                  <a:rPr lang="de-DE" sz="20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Oszillators</a:t>
                </a:r>
              </a:p>
              <a:p>
                <a14:m>
                  <m:oMath xmlns:m="http://schemas.openxmlformats.org/officeDocument/2006/math">
                    <m:r>
                      <a:rPr lang="de-DE" sz="20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de-DE" sz="2000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de-DE" sz="20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 Maß für die Synchronisation</a:t>
                </a:r>
              </a:p>
              <a:p>
                <a14:m>
                  <m:oMath xmlns:m="http://schemas.openxmlformats.org/officeDocument/2006/math">
                    <m:r>
                      <a:rPr lang="de-DE" sz="2000" i="1">
                        <a:latin typeface="Cambria Math" panose="02040503050406030204" pitchFamily="18" charset="0"/>
                      </a:rPr>
                      <m:t>𝜙</m:t>
                    </m:r>
                    <m:r>
                      <a:rPr lang="de-DE" sz="200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de-DE" sz="2000" dirty="0">
                    <a:latin typeface="Source Sans Pro Light" panose="020B0403030403020204" pitchFamily="34" charset="0"/>
                    <a:ea typeface="Source Sans Pro Light" panose="020B0403030403020204" pitchFamily="34" charset="0"/>
                  </a:rPr>
                  <a:t> mittlere Phase</a:t>
                </a:r>
              </a:p>
              <a:p>
                <a:pPr marL="0" indent="0">
                  <a:buNone/>
                </a:pPr>
                <a:endParaRPr lang="de-DE" dirty="0"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00EC95-CF72-421F-89FA-D7D8E32E52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37606" y="1821946"/>
                <a:ext cx="8184316" cy="4580175"/>
              </a:xfrm>
              <a:blipFill>
                <a:blip r:embed="rId2"/>
                <a:stretch>
                  <a:fillRect l="-67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feld 5">
            <a:extLst>
              <a:ext uri="{FF2B5EF4-FFF2-40B4-BE49-F238E27FC236}">
                <a16:creationId xmlns:a16="http://schemas.microsoft.com/office/drawing/2014/main" id="{60214444-C931-4D9A-8C7F-4AC4CF50D89D}"/>
              </a:ext>
            </a:extLst>
          </p:cNvPr>
          <p:cNvSpPr txBox="1"/>
          <p:nvPr/>
        </p:nvSpPr>
        <p:spPr>
          <a:xfrm>
            <a:off x="9921922" y="341193"/>
            <a:ext cx="1835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Synchronisation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1B9B5B1-0269-482F-A796-C723A1729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8</a:t>
            </a:fld>
            <a:endParaRPr lang="de-DE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368A4B8C-9390-49BF-9DC6-FDF365BA7CC2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347B81D-C4FE-4079-87C7-4BFAD57B4B26}"/>
              </a:ext>
            </a:extLst>
          </p:cNvPr>
          <p:cNvSpPr/>
          <p:nvPr/>
        </p:nvSpPr>
        <p:spPr>
          <a:xfrm>
            <a:off x="3746639" y="1167724"/>
            <a:ext cx="4698722" cy="76944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4400" b="1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„</a:t>
            </a:r>
            <a:r>
              <a:rPr lang="de-DE" sz="4400" b="1" dirty="0" err="1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Mean</a:t>
            </a:r>
            <a:r>
              <a:rPr lang="de-DE" sz="4400" b="1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de-DE" sz="4400" b="1" dirty="0" err="1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field</a:t>
            </a:r>
            <a:r>
              <a:rPr lang="de-DE" sz="4400" b="1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“ - Fall</a:t>
            </a:r>
          </a:p>
        </p:txBody>
      </p:sp>
    </p:spTree>
    <p:extLst>
      <p:ext uri="{BB962C8B-B14F-4D97-AF65-F5344CB8AC3E}">
        <p14:creationId xmlns:p14="http://schemas.microsoft.com/office/powerpoint/2010/main" val="268751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228E51AE-7981-4624-9521-C317160D1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4760" y="880436"/>
            <a:ext cx="10515600" cy="866367"/>
          </a:xfrm>
        </p:spPr>
        <p:txBody>
          <a:bodyPr>
            <a:normAutofit fontScale="90000"/>
          </a:bodyPr>
          <a:lstStyle/>
          <a:p>
            <a:r>
              <a:rPr lang="de-DE" dirty="0">
                <a:solidFill>
                  <a:schemeClr val="tx2">
                    <a:lumMod val="50000"/>
                  </a:schemeClr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Synchronisation ist also…</a:t>
            </a:r>
            <a:br>
              <a:rPr lang="de-DE" dirty="0">
                <a:solidFill>
                  <a:schemeClr val="tx2">
                    <a:lumMod val="50000"/>
                  </a:schemeClr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</a:br>
            <a:endParaRPr lang="de-DE" dirty="0">
              <a:solidFill>
                <a:schemeClr val="tx2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8" name="Doppelpfeil">
            <a:extLst>
              <a:ext uri="{FF2B5EF4-FFF2-40B4-BE49-F238E27FC236}">
                <a16:creationId xmlns:a16="http://schemas.microsoft.com/office/drawing/2014/main" id="{ACC573E2-382B-40E4-AEAC-66153019BA2D}"/>
              </a:ext>
            </a:extLst>
          </p:cNvPr>
          <p:cNvSpPr/>
          <p:nvPr/>
        </p:nvSpPr>
        <p:spPr>
          <a:xfrm>
            <a:off x="5239916" y="3772607"/>
            <a:ext cx="1087179" cy="628518"/>
          </a:xfrm>
          <a:prstGeom prst="leftRightArrow">
            <a:avLst>
              <a:gd name="adj1" fmla="val 32000"/>
              <a:gd name="adj2" fmla="val 5301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0" name="Pendel-zwischenpräsentation.mp4" descr="Pendel-zwischenpräsentation.mp4">
            <a:extLst>
              <a:ext uri="{FF2B5EF4-FFF2-40B4-BE49-F238E27FC236}">
                <a16:creationId xmlns:a16="http://schemas.microsoft.com/office/drawing/2014/main" id="{E035D559-3951-45A0-9335-889D1493823B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/>
          </a:blip>
          <a:srcRect l="5814" t="-216" r="5814" b="1"/>
          <a:stretch/>
        </p:blipFill>
        <p:spPr>
          <a:xfrm>
            <a:off x="525706" y="2794985"/>
            <a:ext cx="4067079" cy="2583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2E6E7D7F-2F78-724B-B71B-CF1F1EA9C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155" y="2288932"/>
            <a:ext cx="3465247" cy="3464323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/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BF89734A-5435-4882-AF28-97422C005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9</a:t>
            </a:fld>
            <a:endParaRPr lang="de-DE"/>
          </a:p>
        </p:txBody>
      </p:sp>
      <p:sp>
        <p:nvSpPr>
          <p:cNvPr id="12" name="Fußzeilenplatzhalter 3">
            <a:extLst>
              <a:ext uri="{FF2B5EF4-FFF2-40B4-BE49-F238E27FC236}">
                <a16:creationId xmlns:a16="http://schemas.microsoft.com/office/drawing/2014/main" id="{0F900D1B-432A-425A-A5AD-E258BC9DC185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Dynamik von Energienetzen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CE87828-1419-4236-82E8-F279D448556E}"/>
              </a:ext>
            </a:extLst>
          </p:cNvPr>
          <p:cNvSpPr txBox="1"/>
          <p:nvPr/>
        </p:nvSpPr>
        <p:spPr>
          <a:xfrm>
            <a:off x="9921922" y="341193"/>
            <a:ext cx="1835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Synchronisation</a:t>
            </a:r>
          </a:p>
        </p:txBody>
      </p:sp>
    </p:spTree>
    <p:extLst>
      <p:ext uri="{BB962C8B-B14F-4D97-AF65-F5344CB8AC3E}">
        <p14:creationId xmlns:p14="http://schemas.microsoft.com/office/powerpoint/2010/main" val="3666209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691</Words>
  <Application>Microsoft Office PowerPoint</Application>
  <PresentationFormat>Breitbild</PresentationFormat>
  <Paragraphs>162</Paragraphs>
  <Slides>22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Source Sans Pro</vt:lpstr>
      <vt:lpstr>Source Sans Pro Black</vt:lpstr>
      <vt:lpstr>Source Sans Pro Light</vt:lpstr>
      <vt:lpstr>Wingdings</vt:lpstr>
      <vt:lpstr>Office</vt:lpstr>
      <vt:lpstr>Nichtlineare Modellierung in den  Naturwissenschaften:  Dynamik von Energienetzen</vt:lpstr>
      <vt:lpstr>Inhalt</vt:lpstr>
      <vt:lpstr>Motivation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Synchronisation ist also… </vt:lpstr>
      <vt:lpstr>Das Runge-Kutta-4 Verfahren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Graphentheorie </vt:lpstr>
      <vt:lpstr>PowerPoint-Präsentation</vt:lpstr>
      <vt:lpstr>Ausblick 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Karen Terveer</dc:creator>
  <cp:lastModifiedBy>Karen Terveer</cp:lastModifiedBy>
  <cp:revision>27</cp:revision>
  <dcterms:created xsi:type="dcterms:W3CDTF">2019-05-15T13:15:04Z</dcterms:created>
  <dcterms:modified xsi:type="dcterms:W3CDTF">2019-05-21T11:48:59Z</dcterms:modified>
</cp:coreProperties>
</file>

<file path=docProps/thumbnail.jpeg>
</file>